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it"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hyperlink" Target="https://walli.ddns.net" TargetMode="External"/><Relationship Id="rId5" Type="http://schemas.openxmlformats.org/officeDocument/2006/relationships/hyperlink" Target="mailto:davidequadrelli@walli.ddns.net" TargetMode="External"/><Relationship Id="rId6" Type="http://schemas.openxmlformats.org/officeDocument/2006/relationships/hyperlink" Target="mailto:davide.quadrelli2@studio.unibo.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3" name="Shape 53"/>
        <p:cNvGrpSpPr/>
        <p:nvPr/>
      </p:nvGrpSpPr>
      <p:grpSpPr>
        <a:xfrm>
          <a:off x="0" y="0"/>
          <a:ext cx="0" cy="0"/>
          <a:chOff x="0" y="0"/>
          <a:chExt cx="0" cy="0"/>
        </a:xfrm>
      </p:grpSpPr>
      <p:sp>
        <p:nvSpPr>
          <p:cNvPr id="54" name="Shape 54"/>
          <p:cNvSpPr txBox="1"/>
          <p:nvPr>
            <p:ph type="ctrTitle"/>
          </p:nvPr>
        </p:nvSpPr>
        <p:spPr>
          <a:xfrm>
            <a:off x="0" y="2225575"/>
            <a:ext cx="9144000" cy="922500"/>
          </a:xfrm>
          <a:prstGeom prst="rect">
            <a:avLst/>
          </a:prstGeom>
          <a:ln>
            <a:noFill/>
          </a:ln>
        </p:spPr>
        <p:txBody>
          <a:bodyPr anchorCtr="0" anchor="b" bIns="91425" lIns="91425" rIns="91425" tIns="91425">
            <a:noAutofit/>
          </a:bodyPr>
          <a:lstStyle/>
          <a:p>
            <a:pPr lvl="0">
              <a:spcBef>
                <a:spcPts val="0"/>
              </a:spcBef>
              <a:buNone/>
            </a:pPr>
            <a:r>
              <a:rPr lang="it">
                <a:solidFill>
                  <a:srgbClr val="FF5722"/>
                </a:solidFill>
              </a:rPr>
              <a:t>Walli</a:t>
            </a:r>
          </a:p>
        </p:txBody>
      </p:sp>
      <p:sp>
        <p:nvSpPr>
          <p:cNvPr id="55" name="Shape 55"/>
          <p:cNvSpPr txBox="1"/>
          <p:nvPr>
            <p:ph idx="1" type="subTitle"/>
          </p:nvPr>
        </p:nvSpPr>
        <p:spPr>
          <a:xfrm>
            <a:off x="0" y="3535950"/>
            <a:ext cx="9144000" cy="792600"/>
          </a:xfrm>
          <a:prstGeom prst="rect">
            <a:avLst/>
          </a:prstGeom>
        </p:spPr>
        <p:txBody>
          <a:bodyPr anchorCtr="0" anchor="t" bIns="91425" lIns="91425" rIns="91425" tIns="91425">
            <a:noAutofit/>
          </a:bodyPr>
          <a:lstStyle/>
          <a:p>
            <a:pPr lvl="0">
              <a:spcBef>
                <a:spcPts val="0"/>
              </a:spcBef>
              <a:buNone/>
            </a:pPr>
            <a:r>
              <a:rPr lang="it"/>
              <a:t>Applicazione gestionale per spese condivise</a:t>
            </a:r>
          </a:p>
        </p:txBody>
      </p:sp>
      <p:sp>
        <p:nvSpPr>
          <p:cNvPr id="56" name="Shape 56"/>
          <p:cNvSpPr txBox="1"/>
          <p:nvPr/>
        </p:nvSpPr>
        <p:spPr>
          <a:xfrm>
            <a:off x="0" y="4716425"/>
            <a:ext cx="9144000" cy="382500"/>
          </a:xfrm>
          <a:prstGeom prst="rect">
            <a:avLst/>
          </a:prstGeom>
          <a:noFill/>
          <a:ln>
            <a:noFill/>
          </a:ln>
        </p:spPr>
        <p:txBody>
          <a:bodyPr anchorCtr="0" anchor="t" bIns="91425" lIns="91425" rIns="91425" tIns="91425">
            <a:noAutofit/>
          </a:bodyPr>
          <a:lstStyle/>
          <a:p>
            <a:pPr lvl="0" algn="ctr">
              <a:spcBef>
                <a:spcPts val="0"/>
              </a:spcBef>
              <a:buNone/>
            </a:pPr>
            <a:r>
              <a:rPr lang="it"/>
              <a:t>a cura di Davide Quadrelli per il progetto di Laboratorio Applicazioni Mobili 2015/2016, sviluppato su Android</a:t>
            </a:r>
          </a:p>
        </p:txBody>
      </p:sp>
      <p:pic>
        <p:nvPicPr>
          <p:cNvPr descr="WalliIconAndoid.png" id="57" name="Shape 57"/>
          <p:cNvPicPr preferRelativeResize="0"/>
          <p:nvPr/>
        </p:nvPicPr>
        <p:blipFill>
          <a:blip r:embed="rId3">
            <a:alphaModFix/>
          </a:blip>
          <a:stretch>
            <a:fillRect/>
          </a:stretch>
        </p:blipFill>
        <p:spPr>
          <a:xfrm>
            <a:off x="3599187" y="279950"/>
            <a:ext cx="1945625" cy="194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Permessi</a:t>
            </a:r>
          </a:p>
        </p:txBody>
      </p:sp>
      <p:sp>
        <p:nvSpPr>
          <p:cNvPr id="127" name="Shape 127"/>
          <p:cNvSpPr txBox="1"/>
          <p:nvPr>
            <p:ph idx="1" type="body"/>
          </p:nvPr>
        </p:nvSpPr>
        <p:spPr>
          <a:xfrm>
            <a:off x="311700" y="1754850"/>
            <a:ext cx="3945300" cy="1745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Per il corretto funzionamento di Walli, sono richiesti i permessi di scrittura e lettura su memoria esterna e l’accesso completo alla rete.</a:t>
            </a:r>
          </a:p>
        </p:txBody>
      </p:sp>
      <p:pic>
        <p:nvPicPr>
          <p:cNvPr descr="10.png" id="128" name="Shape 128"/>
          <p:cNvPicPr preferRelativeResize="0"/>
          <p:nvPr/>
        </p:nvPicPr>
        <p:blipFill rotWithShape="1">
          <a:blip r:embed="rId3">
            <a:alphaModFix/>
          </a:blip>
          <a:srcRect b="0" l="19" r="9" t="0"/>
          <a:stretch/>
        </p:blipFill>
        <p:spPr>
          <a:xfrm>
            <a:off x="6137025" y="204950"/>
            <a:ext cx="3006975" cy="4845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Framework (1)</a:t>
            </a:r>
          </a:p>
        </p:txBody>
      </p:sp>
      <p:sp>
        <p:nvSpPr>
          <p:cNvPr id="134" name="Shape 134"/>
          <p:cNvSpPr txBox="1"/>
          <p:nvPr>
            <p:ph idx="1" type="body"/>
          </p:nvPr>
        </p:nvSpPr>
        <p:spPr>
          <a:xfrm>
            <a:off x="154725" y="2022625"/>
            <a:ext cx="3945300" cy="2788500"/>
          </a:xfrm>
          <a:prstGeom prst="rect">
            <a:avLst/>
          </a:prstGeom>
        </p:spPr>
        <p:txBody>
          <a:bodyPr anchorCtr="0" anchor="t" bIns="91425" lIns="91425" rIns="91425" tIns="91425">
            <a:noAutofit/>
          </a:bodyPr>
          <a:lstStyle/>
          <a:p>
            <a:pPr indent="-355600" lvl="0" marL="457200" rtl="0">
              <a:spcBef>
                <a:spcPts val="0"/>
              </a:spcBef>
              <a:buSzPct val="100000"/>
            </a:pPr>
            <a:r>
              <a:rPr lang="it" sz="2000"/>
              <a:t>CircleImageView</a:t>
            </a:r>
          </a:p>
          <a:p>
            <a:pPr indent="0" lvl="0" marL="0" rtl="0">
              <a:spcBef>
                <a:spcPts val="0"/>
              </a:spcBef>
              <a:buNone/>
            </a:pPr>
            <a:r>
              <a:rPr lang="it"/>
              <a:t>Offre un widget per immagini simile all’ImageView, ma che permette di dare una forma rotonda all’immagine.</a:t>
            </a:r>
          </a:p>
        </p:txBody>
      </p:sp>
      <p:pic>
        <p:nvPicPr>
          <p:cNvPr descr="circleimageview.png" id="135" name="Shape 135"/>
          <p:cNvPicPr preferRelativeResize="0"/>
          <p:nvPr/>
        </p:nvPicPr>
        <p:blipFill>
          <a:blip r:embed="rId3">
            <a:alphaModFix/>
          </a:blip>
          <a:stretch>
            <a:fillRect/>
          </a:stretch>
        </p:blipFill>
        <p:spPr>
          <a:xfrm>
            <a:off x="4458874" y="2021225"/>
            <a:ext cx="4522299" cy="2927275"/>
          </a:xfrm>
          <a:prstGeom prst="rect">
            <a:avLst/>
          </a:prstGeom>
          <a:noFill/>
          <a:ln>
            <a:noFill/>
          </a:ln>
        </p:spPr>
      </p:pic>
      <p:sp>
        <p:nvSpPr>
          <p:cNvPr id="136" name="Shape 136"/>
          <p:cNvSpPr txBox="1"/>
          <p:nvPr>
            <p:ph idx="1" type="body"/>
          </p:nvPr>
        </p:nvSpPr>
        <p:spPr>
          <a:xfrm>
            <a:off x="46175" y="1233125"/>
            <a:ext cx="9097800" cy="572700"/>
          </a:xfrm>
          <a:prstGeom prst="rect">
            <a:avLst/>
          </a:prstGeom>
        </p:spPr>
        <p:txBody>
          <a:bodyPr anchorCtr="0" anchor="t" bIns="91425" lIns="91425" rIns="91425" tIns="91425">
            <a:noAutofit/>
          </a:bodyPr>
          <a:lstStyle/>
          <a:p>
            <a:pPr lvl="0" rtl="0" algn="ctr">
              <a:spcBef>
                <a:spcPts val="0"/>
              </a:spcBef>
              <a:buNone/>
            </a:pPr>
            <a:r>
              <a:rPr lang="it" sz="2000"/>
              <a:t>Walli si basa sui seguenti framework:</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Framework (2)</a:t>
            </a:r>
          </a:p>
        </p:txBody>
      </p:sp>
      <p:sp>
        <p:nvSpPr>
          <p:cNvPr id="142" name="Shape 142"/>
          <p:cNvSpPr txBox="1"/>
          <p:nvPr>
            <p:ph idx="1" type="body"/>
          </p:nvPr>
        </p:nvSpPr>
        <p:spPr>
          <a:xfrm>
            <a:off x="154725" y="2022625"/>
            <a:ext cx="3945300" cy="2788500"/>
          </a:xfrm>
          <a:prstGeom prst="rect">
            <a:avLst/>
          </a:prstGeom>
        </p:spPr>
        <p:txBody>
          <a:bodyPr anchorCtr="0" anchor="t" bIns="91425" lIns="91425" rIns="91425" tIns="91425">
            <a:noAutofit/>
          </a:bodyPr>
          <a:lstStyle/>
          <a:p>
            <a:pPr indent="-355600" lvl="0" marL="457200" rtl="0">
              <a:spcBef>
                <a:spcPts val="0"/>
              </a:spcBef>
              <a:buSzPct val="100000"/>
            </a:pPr>
            <a:r>
              <a:rPr lang="it" sz="2000"/>
              <a:t>MPAndroidChart</a:t>
            </a:r>
          </a:p>
          <a:p>
            <a:pPr indent="0" lvl="0" marL="0" rtl="0">
              <a:spcBef>
                <a:spcPts val="0"/>
              </a:spcBef>
              <a:buNone/>
            </a:pPr>
            <a:r>
              <a:rPr lang="it"/>
              <a:t>Offre una gamma di widget per mostrare e gestire grafici di ogni tipo (a torta, a barre, a linee, a punti, a bolle), comprese tutte le possibili personalizzazione grafiche di cui si potrebbe aver bisogno.</a:t>
            </a:r>
          </a:p>
        </p:txBody>
      </p:sp>
      <p:pic>
        <p:nvPicPr>
          <p:cNvPr descr="MPAndroidChart.png" id="143" name="Shape 143"/>
          <p:cNvPicPr preferRelativeResize="0"/>
          <p:nvPr/>
        </p:nvPicPr>
        <p:blipFill>
          <a:blip r:embed="rId3">
            <a:alphaModFix/>
          </a:blip>
          <a:stretch>
            <a:fillRect/>
          </a:stretch>
        </p:blipFill>
        <p:spPr>
          <a:xfrm>
            <a:off x="4440400" y="2903677"/>
            <a:ext cx="4522299" cy="10263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Framework (3)</a:t>
            </a:r>
          </a:p>
        </p:txBody>
      </p:sp>
      <p:sp>
        <p:nvSpPr>
          <p:cNvPr id="149" name="Shape 149"/>
          <p:cNvSpPr txBox="1"/>
          <p:nvPr>
            <p:ph idx="1" type="body"/>
          </p:nvPr>
        </p:nvSpPr>
        <p:spPr>
          <a:xfrm>
            <a:off x="154725" y="2022625"/>
            <a:ext cx="3945300" cy="2788500"/>
          </a:xfrm>
          <a:prstGeom prst="rect">
            <a:avLst/>
          </a:prstGeom>
        </p:spPr>
        <p:txBody>
          <a:bodyPr anchorCtr="0" anchor="t" bIns="91425" lIns="91425" rIns="91425" tIns="91425">
            <a:noAutofit/>
          </a:bodyPr>
          <a:lstStyle/>
          <a:p>
            <a:pPr indent="-355600" lvl="0" marL="457200" rtl="0">
              <a:spcBef>
                <a:spcPts val="0"/>
              </a:spcBef>
              <a:buSzPct val="100000"/>
            </a:pPr>
            <a:r>
              <a:rPr lang="it" sz="2000"/>
              <a:t>Firebase</a:t>
            </a:r>
          </a:p>
          <a:p>
            <a:pPr indent="0" lvl="0" marL="0" rtl="0">
              <a:spcBef>
                <a:spcPts val="0"/>
              </a:spcBef>
              <a:buNone/>
            </a:pPr>
            <a:r>
              <a:rPr lang="it"/>
              <a:t>Offre servizi di cloud management (database noSql, gestione utenti, …), fra i quali viene utilizzato quello di messaggistica per inviare messaggi asincroni dal server al client.</a:t>
            </a:r>
          </a:p>
        </p:txBody>
      </p:sp>
      <p:pic>
        <p:nvPicPr>
          <p:cNvPr descr="firebase.png" id="150" name="Shape 150"/>
          <p:cNvPicPr preferRelativeResize="0"/>
          <p:nvPr/>
        </p:nvPicPr>
        <p:blipFill>
          <a:blip r:embed="rId3">
            <a:alphaModFix/>
          </a:blip>
          <a:stretch>
            <a:fillRect/>
          </a:stretch>
        </p:blipFill>
        <p:spPr>
          <a:xfrm>
            <a:off x="5402950" y="2787150"/>
            <a:ext cx="2670499" cy="73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Framework (4)</a:t>
            </a:r>
          </a:p>
        </p:txBody>
      </p:sp>
      <p:sp>
        <p:nvSpPr>
          <p:cNvPr id="156" name="Shape 156"/>
          <p:cNvSpPr txBox="1"/>
          <p:nvPr>
            <p:ph idx="1" type="body"/>
          </p:nvPr>
        </p:nvSpPr>
        <p:spPr>
          <a:xfrm>
            <a:off x="191650" y="1574575"/>
            <a:ext cx="3945300" cy="1758900"/>
          </a:xfrm>
          <a:prstGeom prst="rect">
            <a:avLst/>
          </a:prstGeom>
        </p:spPr>
        <p:txBody>
          <a:bodyPr anchorCtr="0" anchor="t" bIns="91425" lIns="91425" rIns="91425" tIns="91425">
            <a:noAutofit/>
          </a:bodyPr>
          <a:lstStyle/>
          <a:p>
            <a:pPr indent="-355600" lvl="0" marL="457200" rtl="0">
              <a:spcBef>
                <a:spcPts val="0"/>
              </a:spcBef>
              <a:buSzPct val="100000"/>
            </a:pPr>
            <a:r>
              <a:rPr lang="it" sz="2000"/>
              <a:t>AppCompat</a:t>
            </a:r>
          </a:p>
          <a:p>
            <a:pPr indent="0" lvl="0" marL="0" rtl="0">
              <a:spcBef>
                <a:spcPts val="0"/>
              </a:spcBef>
              <a:buNone/>
            </a:pPr>
            <a:r>
              <a:rPr lang="it"/>
              <a:t>Permette l’integrazione del Material Design su versioni di Android precedenti a Lollipop (5.0, API 20).</a:t>
            </a:r>
          </a:p>
        </p:txBody>
      </p:sp>
      <p:pic>
        <p:nvPicPr>
          <p:cNvPr descr="appcompat.png" id="157" name="Shape 157"/>
          <p:cNvPicPr preferRelativeResize="0"/>
          <p:nvPr/>
        </p:nvPicPr>
        <p:blipFill>
          <a:blip r:embed="rId3">
            <a:alphaModFix/>
          </a:blip>
          <a:stretch>
            <a:fillRect/>
          </a:stretch>
        </p:blipFill>
        <p:spPr>
          <a:xfrm>
            <a:off x="311700" y="3591450"/>
            <a:ext cx="8520599" cy="95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Activities</a:t>
            </a:r>
          </a:p>
        </p:txBody>
      </p:sp>
      <p:sp>
        <p:nvSpPr>
          <p:cNvPr id="163" name="Shape 163"/>
          <p:cNvSpPr txBox="1"/>
          <p:nvPr>
            <p:ph idx="1" type="body"/>
          </p:nvPr>
        </p:nvSpPr>
        <p:spPr>
          <a:xfrm>
            <a:off x="154725" y="2909125"/>
            <a:ext cx="2606400" cy="1255500"/>
          </a:xfrm>
          <a:prstGeom prst="rect">
            <a:avLst/>
          </a:prstGeom>
        </p:spPr>
        <p:txBody>
          <a:bodyPr anchorCtr="0" anchor="t" bIns="91425" lIns="91425" rIns="91425" tIns="91425">
            <a:noAutofit/>
          </a:bodyPr>
          <a:lstStyle/>
          <a:p>
            <a:pPr indent="0" lvl="0" marL="0" rtl="0">
              <a:spcBef>
                <a:spcPts val="0"/>
              </a:spcBef>
              <a:buNone/>
            </a:pPr>
            <a:r>
              <a:rPr lang="it" sz="2000"/>
              <a:t>Login: gestisce il login e le azioni ad esso correlate.</a:t>
            </a:r>
          </a:p>
        </p:txBody>
      </p:sp>
      <p:sp>
        <p:nvSpPr>
          <p:cNvPr id="164" name="Shape 164"/>
          <p:cNvSpPr txBox="1"/>
          <p:nvPr>
            <p:ph idx="1" type="body"/>
          </p:nvPr>
        </p:nvSpPr>
        <p:spPr>
          <a:xfrm>
            <a:off x="46175" y="1233125"/>
            <a:ext cx="9097800" cy="572700"/>
          </a:xfrm>
          <a:prstGeom prst="rect">
            <a:avLst/>
          </a:prstGeom>
        </p:spPr>
        <p:txBody>
          <a:bodyPr anchorCtr="0" anchor="t" bIns="91425" lIns="91425" rIns="91425" tIns="91425">
            <a:noAutofit/>
          </a:bodyPr>
          <a:lstStyle/>
          <a:p>
            <a:pPr lvl="0" rtl="0" algn="ctr">
              <a:spcBef>
                <a:spcPts val="0"/>
              </a:spcBef>
              <a:buNone/>
            </a:pPr>
            <a:r>
              <a:rPr lang="it" sz="2000"/>
              <a:t>Walli utilizza le seguenti activity:</a:t>
            </a:r>
          </a:p>
        </p:txBody>
      </p:sp>
      <p:pic>
        <p:nvPicPr>
          <p:cNvPr descr="loginActivity.png" id="165" name="Shape 165"/>
          <p:cNvPicPr preferRelativeResize="0"/>
          <p:nvPr/>
        </p:nvPicPr>
        <p:blipFill>
          <a:blip r:embed="rId3">
            <a:alphaModFix/>
          </a:blip>
          <a:stretch>
            <a:fillRect/>
          </a:stretch>
        </p:blipFill>
        <p:spPr>
          <a:xfrm>
            <a:off x="2761124" y="1975737"/>
            <a:ext cx="1949053" cy="3122275"/>
          </a:xfrm>
          <a:prstGeom prst="rect">
            <a:avLst/>
          </a:prstGeom>
          <a:noFill/>
          <a:ln>
            <a:noFill/>
          </a:ln>
        </p:spPr>
      </p:pic>
      <p:pic>
        <p:nvPicPr>
          <p:cNvPr descr="signUpActivity.png" id="166" name="Shape 166"/>
          <p:cNvPicPr preferRelativeResize="0"/>
          <p:nvPr/>
        </p:nvPicPr>
        <p:blipFill>
          <a:blip r:embed="rId4">
            <a:alphaModFix/>
          </a:blip>
          <a:stretch>
            <a:fillRect/>
          </a:stretch>
        </p:blipFill>
        <p:spPr>
          <a:xfrm>
            <a:off x="4710175" y="1975725"/>
            <a:ext cx="1671543" cy="3122300"/>
          </a:xfrm>
          <a:prstGeom prst="rect">
            <a:avLst/>
          </a:prstGeom>
          <a:noFill/>
          <a:ln>
            <a:noFill/>
          </a:ln>
        </p:spPr>
      </p:pic>
      <p:sp>
        <p:nvSpPr>
          <p:cNvPr id="167" name="Shape 167"/>
          <p:cNvSpPr txBox="1"/>
          <p:nvPr>
            <p:ph idx="1" type="body"/>
          </p:nvPr>
        </p:nvSpPr>
        <p:spPr>
          <a:xfrm>
            <a:off x="6667150" y="2909125"/>
            <a:ext cx="2396400" cy="1255500"/>
          </a:xfrm>
          <a:prstGeom prst="rect">
            <a:avLst/>
          </a:prstGeom>
        </p:spPr>
        <p:txBody>
          <a:bodyPr anchorCtr="0" anchor="t" bIns="91425" lIns="91425" rIns="91425" tIns="91425">
            <a:noAutofit/>
          </a:bodyPr>
          <a:lstStyle/>
          <a:p>
            <a:pPr indent="0" lvl="0" marL="0" rtl="0" algn="r">
              <a:spcBef>
                <a:spcPts val="0"/>
              </a:spcBef>
              <a:buNone/>
            </a:pPr>
            <a:r>
              <a:rPr lang="it" sz="2000"/>
              <a:t>Iscrizione: gestisce la creazione di un nuovo utente.</a:t>
            </a:r>
          </a:p>
        </p:txBody>
      </p:sp>
      <p:sp>
        <p:nvSpPr>
          <p:cNvPr id="168" name="Shape 168"/>
          <p:cNvSpPr txBox="1"/>
          <p:nvPr>
            <p:ph type="title"/>
          </p:nvPr>
        </p:nvSpPr>
        <p:spPr>
          <a:xfrm>
            <a:off x="8006125" y="4827425"/>
            <a:ext cx="1057200" cy="270600"/>
          </a:xfrm>
          <a:prstGeom prst="rect">
            <a:avLst/>
          </a:prstGeom>
        </p:spPr>
        <p:txBody>
          <a:bodyPr anchorCtr="0" anchor="t" bIns="91425" lIns="91425" rIns="91425" tIns="91425">
            <a:noAutofit/>
          </a:bodyPr>
          <a:lstStyle/>
          <a:p>
            <a:pPr lvl="0" rtl="0" algn="r">
              <a:spcBef>
                <a:spcPts val="0"/>
              </a:spcBef>
              <a:buNone/>
            </a:pPr>
            <a:r>
              <a:rPr lang="it" sz="1200">
                <a:solidFill>
                  <a:srgbClr val="FF5722"/>
                </a:solidFill>
              </a:rPr>
              <a:t>continua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idx="1" type="body"/>
          </p:nvPr>
        </p:nvSpPr>
        <p:spPr>
          <a:xfrm>
            <a:off x="80775" y="39950"/>
            <a:ext cx="2283000" cy="1920300"/>
          </a:xfrm>
          <a:prstGeom prst="rect">
            <a:avLst/>
          </a:prstGeom>
          <a:ln>
            <a:noFill/>
          </a:ln>
        </p:spPr>
        <p:txBody>
          <a:bodyPr anchorCtr="0" anchor="t" bIns="91425" lIns="91425" rIns="91425" tIns="91425">
            <a:noAutofit/>
          </a:bodyPr>
          <a:lstStyle/>
          <a:p>
            <a:pPr indent="0" lvl="0" marL="0" rtl="0">
              <a:spcBef>
                <a:spcPts val="0"/>
              </a:spcBef>
              <a:buNone/>
            </a:pPr>
            <a:r>
              <a:rPr lang="it" sz="2000"/>
              <a:t>Main: gestisce la schermata principale e tutte le funzioni ad essa legate.</a:t>
            </a:r>
          </a:p>
        </p:txBody>
      </p:sp>
      <p:sp>
        <p:nvSpPr>
          <p:cNvPr id="174" name="Shape 174"/>
          <p:cNvSpPr txBox="1"/>
          <p:nvPr>
            <p:ph idx="1" type="body"/>
          </p:nvPr>
        </p:nvSpPr>
        <p:spPr>
          <a:xfrm>
            <a:off x="6185450" y="39950"/>
            <a:ext cx="2910300" cy="1920300"/>
          </a:xfrm>
          <a:prstGeom prst="rect">
            <a:avLst/>
          </a:prstGeom>
          <a:ln>
            <a:noFill/>
          </a:ln>
        </p:spPr>
        <p:txBody>
          <a:bodyPr anchorCtr="0" anchor="t" bIns="91425" lIns="91425" rIns="91425" tIns="91425">
            <a:noAutofit/>
          </a:bodyPr>
          <a:lstStyle/>
          <a:p>
            <a:pPr indent="0" lvl="0" marL="0" rtl="0">
              <a:spcBef>
                <a:spcPts val="0"/>
              </a:spcBef>
              <a:buNone/>
            </a:pPr>
            <a:r>
              <a:rPr lang="it" sz="2000"/>
              <a:t>Nuovo gruppo: permette la creazione di un nuovo gruppo, inserendone dati e utenti.</a:t>
            </a:r>
          </a:p>
        </p:txBody>
      </p:sp>
      <p:pic>
        <p:nvPicPr>
          <p:cNvPr descr="mainActivity.png" id="175" name="Shape 175"/>
          <p:cNvPicPr preferRelativeResize="0"/>
          <p:nvPr/>
        </p:nvPicPr>
        <p:blipFill>
          <a:blip r:embed="rId3">
            <a:alphaModFix/>
          </a:blip>
          <a:stretch>
            <a:fillRect/>
          </a:stretch>
        </p:blipFill>
        <p:spPr>
          <a:xfrm>
            <a:off x="2761130" y="14600"/>
            <a:ext cx="1443094" cy="2649200"/>
          </a:xfrm>
          <a:prstGeom prst="rect">
            <a:avLst/>
          </a:prstGeom>
          <a:noFill/>
          <a:ln>
            <a:noFill/>
          </a:ln>
        </p:spPr>
      </p:pic>
      <p:pic>
        <p:nvPicPr>
          <p:cNvPr descr="createGroupActivity.png" id="176" name="Shape 176"/>
          <p:cNvPicPr preferRelativeResize="0"/>
          <p:nvPr/>
        </p:nvPicPr>
        <p:blipFill>
          <a:blip r:embed="rId4">
            <a:alphaModFix/>
          </a:blip>
          <a:stretch>
            <a:fillRect/>
          </a:stretch>
        </p:blipFill>
        <p:spPr>
          <a:xfrm>
            <a:off x="4385114" y="14599"/>
            <a:ext cx="1617184" cy="2649199"/>
          </a:xfrm>
          <a:prstGeom prst="rect">
            <a:avLst/>
          </a:prstGeom>
          <a:noFill/>
          <a:ln>
            <a:noFill/>
          </a:ln>
        </p:spPr>
      </p:pic>
      <p:pic>
        <p:nvPicPr>
          <p:cNvPr descr="showGroupActivity.png" id="177" name="Shape 177"/>
          <p:cNvPicPr preferRelativeResize="0"/>
          <p:nvPr/>
        </p:nvPicPr>
        <p:blipFill>
          <a:blip r:embed="rId5">
            <a:alphaModFix/>
          </a:blip>
          <a:stretch>
            <a:fillRect/>
          </a:stretch>
        </p:blipFill>
        <p:spPr>
          <a:xfrm>
            <a:off x="169162" y="2306809"/>
            <a:ext cx="1617174" cy="2779516"/>
          </a:xfrm>
          <a:prstGeom prst="rect">
            <a:avLst/>
          </a:prstGeom>
          <a:noFill/>
          <a:ln>
            <a:noFill/>
          </a:ln>
        </p:spPr>
      </p:pic>
      <p:cxnSp>
        <p:nvCxnSpPr>
          <p:cNvPr id="178" name="Shape 178"/>
          <p:cNvCxnSpPr>
            <a:stCxn id="173" idx="3"/>
            <a:endCxn id="175" idx="1"/>
          </p:cNvCxnSpPr>
          <p:nvPr/>
        </p:nvCxnSpPr>
        <p:spPr>
          <a:xfrm>
            <a:off x="2363775" y="1000100"/>
            <a:ext cx="397500" cy="339000"/>
          </a:xfrm>
          <a:prstGeom prst="straightConnector1">
            <a:avLst/>
          </a:prstGeom>
          <a:noFill/>
          <a:ln cap="flat" cmpd="sng" w="9525">
            <a:solidFill>
              <a:schemeClr val="dk2"/>
            </a:solidFill>
            <a:prstDash val="solid"/>
            <a:round/>
            <a:headEnd len="lg" w="lg" type="none"/>
            <a:tailEnd len="lg" w="lg" type="triangle"/>
          </a:ln>
        </p:spPr>
      </p:cxnSp>
      <p:cxnSp>
        <p:nvCxnSpPr>
          <p:cNvPr id="179" name="Shape 179"/>
          <p:cNvCxnSpPr>
            <a:stCxn id="174" idx="1"/>
            <a:endCxn id="176" idx="3"/>
          </p:cNvCxnSpPr>
          <p:nvPr/>
        </p:nvCxnSpPr>
        <p:spPr>
          <a:xfrm flipH="1">
            <a:off x="6002150" y="1000100"/>
            <a:ext cx="183300" cy="339000"/>
          </a:xfrm>
          <a:prstGeom prst="straightConnector1">
            <a:avLst/>
          </a:prstGeom>
          <a:noFill/>
          <a:ln cap="flat" cmpd="sng" w="9525">
            <a:solidFill>
              <a:schemeClr val="dk2"/>
            </a:solidFill>
            <a:prstDash val="solid"/>
            <a:round/>
            <a:headEnd len="lg" w="lg" type="none"/>
            <a:tailEnd len="lg" w="lg" type="triangle"/>
          </a:ln>
        </p:spPr>
      </p:cxnSp>
      <p:sp>
        <p:nvSpPr>
          <p:cNvPr id="180" name="Shape 180"/>
          <p:cNvSpPr txBox="1"/>
          <p:nvPr>
            <p:ph idx="1" type="body"/>
          </p:nvPr>
        </p:nvSpPr>
        <p:spPr>
          <a:xfrm>
            <a:off x="1994600" y="2613550"/>
            <a:ext cx="2384100" cy="2457900"/>
          </a:xfrm>
          <a:prstGeom prst="rect">
            <a:avLst/>
          </a:prstGeom>
          <a:ln>
            <a:noFill/>
          </a:ln>
        </p:spPr>
        <p:txBody>
          <a:bodyPr anchorCtr="0" anchor="t" bIns="91425" lIns="91425" rIns="91425" tIns="91425">
            <a:noAutofit/>
          </a:bodyPr>
          <a:lstStyle/>
          <a:p>
            <a:pPr indent="0" lvl="0" marL="0" rtl="0">
              <a:spcBef>
                <a:spcPts val="0"/>
              </a:spcBef>
              <a:buNone/>
            </a:pPr>
            <a:r>
              <a:rPr lang="it" sz="2000"/>
              <a:t>Gruppo: permette di visualizzare le informazioni di un gruppo e di eseguire operazioni su di esso.</a:t>
            </a:r>
          </a:p>
        </p:txBody>
      </p:sp>
      <p:cxnSp>
        <p:nvCxnSpPr>
          <p:cNvPr id="181" name="Shape 181"/>
          <p:cNvCxnSpPr>
            <a:stCxn id="180" idx="1"/>
            <a:endCxn id="177" idx="3"/>
          </p:cNvCxnSpPr>
          <p:nvPr/>
        </p:nvCxnSpPr>
        <p:spPr>
          <a:xfrm rot="10800000">
            <a:off x="1786400" y="3696700"/>
            <a:ext cx="208200" cy="145800"/>
          </a:xfrm>
          <a:prstGeom prst="straightConnector1">
            <a:avLst/>
          </a:prstGeom>
          <a:noFill/>
          <a:ln cap="flat" cmpd="sng" w="9525">
            <a:solidFill>
              <a:schemeClr val="dk2"/>
            </a:solidFill>
            <a:prstDash val="solid"/>
            <a:round/>
            <a:headEnd len="lg" w="lg" type="none"/>
            <a:tailEnd len="lg" w="lg" type="triangle"/>
          </a:ln>
        </p:spPr>
      </p:cxnSp>
      <p:pic>
        <p:nvPicPr>
          <p:cNvPr descr="addUserActivity.png" id="182" name="Shape 182"/>
          <p:cNvPicPr preferRelativeResize="0"/>
          <p:nvPr/>
        </p:nvPicPr>
        <p:blipFill>
          <a:blip r:embed="rId6">
            <a:alphaModFix/>
          </a:blip>
          <a:stretch>
            <a:fillRect/>
          </a:stretch>
        </p:blipFill>
        <p:spPr>
          <a:xfrm>
            <a:off x="7227308" y="2063424"/>
            <a:ext cx="1544166" cy="2779525"/>
          </a:xfrm>
          <a:prstGeom prst="rect">
            <a:avLst/>
          </a:prstGeom>
          <a:noFill/>
          <a:ln>
            <a:noFill/>
          </a:ln>
        </p:spPr>
      </p:pic>
      <p:sp>
        <p:nvSpPr>
          <p:cNvPr id="183" name="Shape 183"/>
          <p:cNvSpPr txBox="1"/>
          <p:nvPr>
            <p:ph idx="1" type="body"/>
          </p:nvPr>
        </p:nvSpPr>
        <p:spPr>
          <a:xfrm>
            <a:off x="4613725" y="2613550"/>
            <a:ext cx="2384100" cy="2457900"/>
          </a:xfrm>
          <a:prstGeom prst="rect">
            <a:avLst/>
          </a:prstGeom>
          <a:ln>
            <a:noFill/>
          </a:ln>
        </p:spPr>
        <p:txBody>
          <a:bodyPr anchorCtr="0" anchor="t" bIns="91425" lIns="91425" rIns="91425" tIns="91425">
            <a:noAutofit/>
          </a:bodyPr>
          <a:lstStyle/>
          <a:p>
            <a:pPr indent="0" lvl="0" marL="0" rtl="0">
              <a:spcBef>
                <a:spcPts val="0"/>
              </a:spcBef>
              <a:buNone/>
            </a:pPr>
            <a:r>
              <a:rPr lang="it" sz="2000"/>
              <a:t>Aggiunta utente: permette di scegliere gli utenti da inserire (o da rimuovere) da un gruppo.</a:t>
            </a:r>
          </a:p>
        </p:txBody>
      </p:sp>
      <p:cxnSp>
        <p:nvCxnSpPr>
          <p:cNvPr id="184" name="Shape 184"/>
          <p:cNvCxnSpPr>
            <a:stCxn id="183" idx="3"/>
            <a:endCxn id="182" idx="1"/>
          </p:cNvCxnSpPr>
          <p:nvPr/>
        </p:nvCxnSpPr>
        <p:spPr>
          <a:xfrm flipH="1" rot="10800000">
            <a:off x="6997825" y="3453100"/>
            <a:ext cx="229500" cy="389400"/>
          </a:xfrm>
          <a:prstGeom prst="straightConnector1">
            <a:avLst/>
          </a:prstGeom>
          <a:noFill/>
          <a:ln cap="flat" cmpd="sng" w="9525">
            <a:solidFill>
              <a:schemeClr val="dk2"/>
            </a:solidFill>
            <a:prstDash val="solid"/>
            <a:round/>
            <a:headEnd len="lg" w="lg" type="none"/>
            <a:tailEnd len="lg" w="lg" type="triangle"/>
          </a:ln>
        </p:spPr>
      </p:cxnSp>
      <p:sp>
        <p:nvSpPr>
          <p:cNvPr id="185" name="Shape 185"/>
          <p:cNvSpPr txBox="1"/>
          <p:nvPr>
            <p:ph type="title"/>
          </p:nvPr>
        </p:nvSpPr>
        <p:spPr>
          <a:xfrm>
            <a:off x="8006125" y="4827425"/>
            <a:ext cx="1057200" cy="270600"/>
          </a:xfrm>
          <a:prstGeom prst="rect">
            <a:avLst/>
          </a:prstGeom>
        </p:spPr>
        <p:txBody>
          <a:bodyPr anchorCtr="0" anchor="t" bIns="91425" lIns="91425" rIns="91425" tIns="91425">
            <a:noAutofit/>
          </a:bodyPr>
          <a:lstStyle/>
          <a:p>
            <a:pPr lvl="0" rtl="0" algn="r">
              <a:spcBef>
                <a:spcPts val="0"/>
              </a:spcBef>
              <a:buNone/>
            </a:pPr>
            <a:r>
              <a:rPr lang="it" sz="1200">
                <a:solidFill>
                  <a:srgbClr val="FF5722"/>
                </a:solidFill>
              </a:rPr>
              <a:t>continua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idx="1" type="body"/>
          </p:nvPr>
        </p:nvSpPr>
        <p:spPr>
          <a:xfrm>
            <a:off x="101525" y="1611600"/>
            <a:ext cx="2077500" cy="1920300"/>
          </a:xfrm>
          <a:prstGeom prst="rect">
            <a:avLst/>
          </a:prstGeom>
          <a:ln>
            <a:noFill/>
          </a:ln>
        </p:spPr>
        <p:txBody>
          <a:bodyPr anchorCtr="0" anchor="t" bIns="91425" lIns="91425" rIns="91425" tIns="91425">
            <a:noAutofit/>
          </a:bodyPr>
          <a:lstStyle/>
          <a:p>
            <a:pPr indent="0" lvl="0" marL="0" rtl="0">
              <a:spcBef>
                <a:spcPts val="0"/>
              </a:spcBef>
              <a:buNone/>
            </a:pPr>
            <a:r>
              <a:rPr lang="it" sz="2000"/>
              <a:t>Crea spesa: permette l’aggiunta di una spesa in un gruppo.</a:t>
            </a:r>
          </a:p>
        </p:txBody>
      </p:sp>
      <p:pic>
        <p:nvPicPr>
          <p:cNvPr descr="newShopActivity.png" id="191" name="Shape 191"/>
          <p:cNvPicPr preferRelativeResize="0"/>
          <p:nvPr/>
        </p:nvPicPr>
        <p:blipFill rotWithShape="1">
          <a:blip r:embed="rId3">
            <a:alphaModFix/>
          </a:blip>
          <a:srcRect b="0" l="6978" r="6978" t="0"/>
          <a:stretch/>
        </p:blipFill>
        <p:spPr>
          <a:xfrm>
            <a:off x="2126222" y="1000099"/>
            <a:ext cx="2077650" cy="3814101"/>
          </a:xfrm>
          <a:prstGeom prst="rect">
            <a:avLst/>
          </a:prstGeom>
          <a:noFill/>
          <a:ln>
            <a:noFill/>
          </a:ln>
        </p:spPr>
      </p:pic>
      <p:pic>
        <p:nvPicPr>
          <p:cNvPr descr="newShopNotifyActivity.png" id="192" name="Shape 192"/>
          <p:cNvPicPr preferRelativeResize="0"/>
          <p:nvPr/>
        </p:nvPicPr>
        <p:blipFill>
          <a:blip r:embed="rId4">
            <a:alphaModFix/>
          </a:blip>
          <a:stretch>
            <a:fillRect/>
          </a:stretch>
        </p:blipFill>
        <p:spPr>
          <a:xfrm>
            <a:off x="4506350" y="1000100"/>
            <a:ext cx="2123133" cy="3844800"/>
          </a:xfrm>
          <a:prstGeom prst="rect">
            <a:avLst/>
          </a:prstGeom>
          <a:noFill/>
          <a:ln>
            <a:noFill/>
          </a:ln>
        </p:spPr>
      </p:pic>
      <p:sp>
        <p:nvSpPr>
          <p:cNvPr id="193" name="Shape 193"/>
          <p:cNvSpPr txBox="1"/>
          <p:nvPr>
            <p:ph idx="1" type="body"/>
          </p:nvPr>
        </p:nvSpPr>
        <p:spPr>
          <a:xfrm>
            <a:off x="6921075" y="1611600"/>
            <a:ext cx="2077500" cy="2276100"/>
          </a:xfrm>
          <a:prstGeom prst="rect">
            <a:avLst/>
          </a:prstGeom>
          <a:ln>
            <a:noFill/>
          </a:ln>
        </p:spPr>
        <p:txBody>
          <a:bodyPr anchorCtr="0" anchor="t" bIns="91425" lIns="91425" rIns="91425" tIns="91425">
            <a:noAutofit/>
          </a:bodyPr>
          <a:lstStyle/>
          <a:p>
            <a:pPr indent="0" lvl="0" marL="0" rtl="0">
              <a:spcBef>
                <a:spcPts val="0"/>
              </a:spcBef>
              <a:buNone/>
            </a:pPr>
            <a:r>
              <a:rPr lang="it" sz="2000"/>
              <a:t>Crea notifica di spesa: permette l’aggiunta di un reminder di spesa in un gruppo.</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Main</a:t>
            </a:r>
          </a:p>
        </p:txBody>
      </p:sp>
      <p:sp>
        <p:nvSpPr>
          <p:cNvPr id="199" name="Shape 199"/>
          <p:cNvSpPr txBox="1"/>
          <p:nvPr>
            <p:ph idx="1" type="body"/>
          </p:nvPr>
        </p:nvSpPr>
        <p:spPr>
          <a:xfrm>
            <a:off x="0" y="572700"/>
            <a:ext cx="9144000" cy="572700"/>
          </a:xfrm>
          <a:prstGeom prst="rect">
            <a:avLst/>
          </a:prstGeom>
        </p:spPr>
        <p:txBody>
          <a:bodyPr anchorCtr="0" anchor="t" bIns="91425" lIns="91425" rIns="91425" tIns="91425">
            <a:noAutofit/>
          </a:bodyPr>
          <a:lstStyle/>
          <a:p>
            <a:pPr lvl="0" rtl="0" algn="ctr">
              <a:spcBef>
                <a:spcPts val="0"/>
              </a:spcBef>
              <a:buNone/>
            </a:pPr>
            <a:r>
              <a:rPr lang="it" sz="2000"/>
              <a:t>L’activity principale si occupa di:</a:t>
            </a:r>
          </a:p>
        </p:txBody>
      </p:sp>
      <p:sp>
        <p:nvSpPr>
          <p:cNvPr id="200" name="Shape 200"/>
          <p:cNvSpPr txBox="1"/>
          <p:nvPr>
            <p:ph idx="1" type="body"/>
          </p:nvPr>
        </p:nvSpPr>
        <p:spPr>
          <a:xfrm>
            <a:off x="206975" y="1795449"/>
            <a:ext cx="4470900" cy="2675400"/>
          </a:xfrm>
          <a:prstGeom prst="rect">
            <a:avLst/>
          </a:prstGeom>
        </p:spPr>
        <p:txBody>
          <a:bodyPr anchorCtr="0" anchor="t" bIns="91425" lIns="91425" rIns="91425" tIns="91425">
            <a:noAutofit/>
          </a:bodyPr>
          <a:lstStyle/>
          <a:p>
            <a:pPr indent="-355600" lvl="0" marL="457200" rtl="0">
              <a:spcBef>
                <a:spcPts val="0"/>
              </a:spcBef>
              <a:buSzPct val="100000"/>
            </a:pPr>
            <a:r>
              <a:rPr lang="it" sz="2000"/>
              <a:t>Mostrare elenco gruppi</a:t>
            </a:r>
          </a:p>
          <a:p>
            <a:pPr indent="-355600" lvl="0" marL="457200" rtl="0">
              <a:spcBef>
                <a:spcPts val="0"/>
              </a:spcBef>
              <a:buSzPct val="100000"/>
            </a:pPr>
            <a:r>
              <a:rPr lang="it" sz="2000"/>
              <a:t>Visualizzare e modificare il proprio profilo</a:t>
            </a:r>
          </a:p>
          <a:p>
            <a:pPr indent="-355600" lvl="0" marL="457200" rtl="0">
              <a:spcBef>
                <a:spcPts val="0"/>
              </a:spcBef>
              <a:buSzPct val="100000"/>
            </a:pPr>
            <a:r>
              <a:rPr lang="it" sz="2000"/>
              <a:t>Visualizzare i grafici</a:t>
            </a:r>
          </a:p>
          <a:p>
            <a:pPr indent="-355600" lvl="0" marL="457200" rtl="0">
              <a:spcBef>
                <a:spcPts val="0"/>
              </a:spcBef>
              <a:buSzPct val="100000"/>
            </a:pPr>
            <a:r>
              <a:rPr lang="it" sz="2000"/>
              <a:t>Pagare e notificare crediti/debiti</a:t>
            </a:r>
          </a:p>
          <a:p>
            <a:pPr indent="-355600" lvl="0" marL="457200" rtl="0">
              <a:spcBef>
                <a:spcPts val="0"/>
              </a:spcBef>
              <a:buSzPct val="100000"/>
            </a:pPr>
            <a:r>
              <a:rPr lang="it" sz="2000"/>
              <a:t>Cambiare valuta di default</a:t>
            </a:r>
          </a:p>
          <a:p>
            <a:pPr indent="-355600" lvl="0" marL="457200" rtl="0">
              <a:spcBef>
                <a:spcPts val="0"/>
              </a:spcBef>
              <a:buSzPct val="100000"/>
            </a:pPr>
            <a:r>
              <a:rPr lang="it" sz="2000"/>
              <a:t>Eseguire il logout</a:t>
            </a:r>
          </a:p>
        </p:txBody>
      </p:sp>
      <p:pic>
        <p:nvPicPr>
          <p:cNvPr descr="18.png" id="201" name="Shape 201"/>
          <p:cNvPicPr preferRelativeResize="0"/>
          <p:nvPr/>
        </p:nvPicPr>
        <p:blipFill rotWithShape="1">
          <a:blip r:embed="rId3">
            <a:alphaModFix/>
          </a:blip>
          <a:srcRect b="0" l="19" r="9" t="0"/>
          <a:stretch/>
        </p:blipFill>
        <p:spPr>
          <a:xfrm>
            <a:off x="6360200" y="921075"/>
            <a:ext cx="2556125" cy="41187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Caching</a:t>
            </a:r>
          </a:p>
        </p:txBody>
      </p:sp>
      <p:sp>
        <p:nvSpPr>
          <p:cNvPr id="207" name="Shape 207"/>
          <p:cNvSpPr txBox="1"/>
          <p:nvPr>
            <p:ph idx="1" type="body"/>
          </p:nvPr>
        </p:nvSpPr>
        <p:spPr>
          <a:xfrm>
            <a:off x="310475" y="1257452"/>
            <a:ext cx="4470900" cy="2628600"/>
          </a:xfrm>
          <a:prstGeom prst="rect">
            <a:avLst/>
          </a:prstGeom>
        </p:spPr>
        <p:txBody>
          <a:bodyPr anchorCtr="0" anchor="t" bIns="91425" lIns="91425" rIns="91425" tIns="91425">
            <a:noAutofit/>
          </a:bodyPr>
          <a:lstStyle/>
          <a:p>
            <a:pPr lvl="0" rtl="0">
              <a:spcBef>
                <a:spcPts val="0"/>
              </a:spcBef>
              <a:buNone/>
            </a:pPr>
            <a:r>
              <a:rPr lang="it" sz="2000"/>
              <a:t>Il meccanismo di caching delle immagini consiste nel salvare le immagini (e un dizionario per indicizzarle) nel file system. Quando si deve mostrare l’immagine, si richiede al server se essa sia stata aggiornata o meno.</a:t>
            </a:r>
          </a:p>
        </p:txBody>
      </p:sp>
      <p:pic>
        <p:nvPicPr>
          <p:cNvPr descr="19.png" id="208" name="Shape 208"/>
          <p:cNvPicPr preferRelativeResize="0"/>
          <p:nvPr/>
        </p:nvPicPr>
        <p:blipFill rotWithShape="1">
          <a:blip r:embed="rId3">
            <a:alphaModFix/>
          </a:blip>
          <a:srcRect b="61770" l="0" r="0" t="0"/>
          <a:stretch/>
        </p:blipFill>
        <p:spPr>
          <a:xfrm>
            <a:off x="5516149" y="959037"/>
            <a:ext cx="2893201" cy="1966323"/>
          </a:xfrm>
          <a:prstGeom prst="rect">
            <a:avLst/>
          </a:prstGeom>
          <a:noFill/>
          <a:ln>
            <a:noFill/>
          </a:ln>
        </p:spPr>
      </p:pic>
      <p:pic>
        <p:nvPicPr>
          <p:cNvPr descr="19.1.png" id="209" name="Shape 209"/>
          <p:cNvPicPr preferRelativeResize="0"/>
          <p:nvPr/>
        </p:nvPicPr>
        <p:blipFill rotWithShape="1">
          <a:blip r:embed="rId4">
            <a:alphaModFix/>
          </a:blip>
          <a:srcRect b="64386" l="0" r="0" t="0"/>
          <a:stretch/>
        </p:blipFill>
        <p:spPr>
          <a:xfrm>
            <a:off x="5516149" y="3125425"/>
            <a:ext cx="2893201" cy="1831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it">
                <a:solidFill>
                  <a:srgbClr val="FF5722"/>
                </a:solidFill>
              </a:rPr>
              <a:t>Scopo</a:t>
            </a:r>
          </a:p>
        </p:txBody>
      </p:sp>
      <p:sp>
        <p:nvSpPr>
          <p:cNvPr id="63" name="Shape 63"/>
          <p:cNvSpPr txBox="1"/>
          <p:nvPr>
            <p:ph idx="1" type="body"/>
          </p:nvPr>
        </p:nvSpPr>
        <p:spPr>
          <a:xfrm>
            <a:off x="311700" y="1152475"/>
            <a:ext cx="3945300" cy="3416400"/>
          </a:xfrm>
          <a:prstGeom prst="rect">
            <a:avLst/>
          </a:prstGeom>
        </p:spPr>
        <p:txBody>
          <a:bodyPr anchorCtr="0" anchor="t" bIns="91425" lIns="91425" rIns="91425" tIns="91425">
            <a:noAutofit/>
          </a:bodyPr>
          <a:lstStyle/>
          <a:p>
            <a:pPr lvl="0">
              <a:spcBef>
                <a:spcPts val="0"/>
              </a:spcBef>
              <a:buNone/>
            </a:pPr>
            <a:r>
              <a:rPr lang="it"/>
              <a:t>Walli nasce per gestire spese condivise fra più utenti, togliendo la preoccupazione di fare conti.</a:t>
            </a:r>
          </a:p>
          <a:p>
            <a:pPr lvl="0">
              <a:spcBef>
                <a:spcPts val="0"/>
              </a:spcBef>
              <a:buNone/>
            </a:pPr>
            <a:r>
              <a:t/>
            </a:r>
            <a:endParaRPr/>
          </a:p>
          <a:p>
            <a:pPr lvl="0">
              <a:spcBef>
                <a:spcPts val="0"/>
              </a:spcBef>
              <a:buNone/>
            </a:pPr>
            <a:r>
              <a:rPr lang="it"/>
              <a:t>Ogni persona deve solo inserire le proprie spese e in automatico saprà quanti soldi deve ricevere o dare agli altri.</a:t>
            </a:r>
          </a:p>
        </p:txBody>
      </p:sp>
      <p:pic>
        <p:nvPicPr>
          <p:cNvPr descr="device-2016-07-15-094251.png" id="64" name="Shape 64"/>
          <p:cNvPicPr preferRelativeResize="0"/>
          <p:nvPr/>
        </p:nvPicPr>
        <p:blipFill>
          <a:blip r:embed="rId3">
            <a:alphaModFix/>
          </a:blip>
          <a:stretch>
            <a:fillRect/>
          </a:stretch>
        </p:blipFill>
        <p:spPr>
          <a:xfrm>
            <a:off x="6137025" y="204950"/>
            <a:ext cx="3006976" cy="4845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Sicurezza</a:t>
            </a:r>
          </a:p>
        </p:txBody>
      </p:sp>
      <p:sp>
        <p:nvSpPr>
          <p:cNvPr id="215" name="Shape 215"/>
          <p:cNvSpPr txBox="1"/>
          <p:nvPr>
            <p:ph idx="1" type="body"/>
          </p:nvPr>
        </p:nvSpPr>
        <p:spPr>
          <a:xfrm>
            <a:off x="0" y="572700"/>
            <a:ext cx="9144000" cy="572700"/>
          </a:xfrm>
          <a:prstGeom prst="rect">
            <a:avLst/>
          </a:prstGeom>
        </p:spPr>
        <p:txBody>
          <a:bodyPr anchorCtr="0" anchor="t" bIns="91425" lIns="91425" rIns="91425" tIns="91425">
            <a:noAutofit/>
          </a:bodyPr>
          <a:lstStyle/>
          <a:p>
            <a:pPr lvl="0" rtl="0" algn="ctr">
              <a:spcBef>
                <a:spcPts val="0"/>
              </a:spcBef>
              <a:buNone/>
            </a:pPr>
            <a:r>
              <a:rPr lang="it" sz="2000"/>
              <a:t>Per offrire un livello adeguato di sicurezza:</a:t>
            </a:r>
          </a:p>
        </p:txBody>
      </p:sp>
      <p:sp>
        <p:nvSpPr>
          <p:cNvPr id="216" name="Shape 216"/>
          <p:cNvSpPr txBox="1"/>
          <p:nvPr>
            <p:ph idx="1" type="body"/>
          </p:nvPr>
        </p:nvSpPr>
        <p:spPr>
          <a:xfrm>
            <a:off x="206975" y="1200500"/>
            <a:ext cx="3291000" cy="3725700"/>
          </a:xfrm>
          <a:prstGeom prst="rect">
            <a:avLst/>
          </a:prstGeom>
        </p:spPr>
        <p:txBody>
          <a:bodyPr anchorCtr="0" anchor="t" bIns="91425" lIns="91425" rIns="91425" tIns="91425">
            <a:noAutofit/>
          </a:bodyPr>
          <a:lstStyle/>
          <a:p>
            <a:pPr indent="-355600" lvl="0" marL="457200" rtl="0">
              <a:spcBef>
                <a:spcPts val="0"/>
              </a:spcBef>
              <a:buSzPct val="100000"/>
            </a:pPr>
            <a:r>
              <a:rPr lang="it" sz="2000"/>
              <a:t>Tutte le richieste sono in HTTPS</a:t>
            </a:r>
          </a:p>
          <a:p>
            <a:pPr indent="-355600" lvl="0" marL="457200" rtl="0">
              <a:spcBef>
                <a:spcPts val="0"/>
              </a:spcBef>
              <a:buSzPct val="100000"/>
            </a:pPr>
            <a:r>
              <a:rPr lang="it" sz="2000"/>
              <a:t>La password non viene mai mandata “in chiaro”</a:t>
            </a:r>
          </a:p>
          <a:p>
            <a:pPr indent="-355600" lvl="0" marL="457200" rtl="0">
              <a:spcBef>
                <a:spcPts val="0"/>
              </a:spcBef>
              <a:buSzPct val="100000"/>
            </a:pPr>
            <a:r>
              <a:rPr lang="it" sz="2000"/>
              <a:t>Ogni richiesta di dati deve essere autenticata da una chiave univoca per il singolo dispositivo</a:t>
            </a:r>
          </a:p>
        </p:txBody>
      </p:sp>
      <p:pic>
        <p:nvPicPr>
          <p:cNvPr descr="Schermata del 2016-07-18 16-17-33.png" id="217" name="Shape 217"/>
          <p:cNvPicPr preferRelativeResize="0"/>
          <p:nvPr/>
        </p:nvPicPr>
        <p:blipFill rotWithShape="1">
          <a:blip r:embed="rId3">
            <a:alphaModFix/>
          </a:blip>
          <a:srcRect b="3393" l="30214" r="629" t="11121"/>
          <a:stretch/>
        </p:blipFill>
        <p:spPr>
          <a:xfrm>
            <a:off x="3665924" y="1226374"/>
            <a:ext cx="5286051" cy="3673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Possibili estensioni (1)</a:t>
            </a:r>
          </a:p>
        </p:txBody>
      </p:sp>
      <p:sp>
        <p:nvSpPr>
          <p:cNvPr id="223" name="Shape 223"/>
          <p:cNvSpPr txBox="1"/>
          <p:nvPr>
            <p:ph idx="1" type="body"/>
          </p:nvPr>
        </p:nvSpPr>
        <p:spPr>
          <a:xfrm>
            <a:off x="168450" y="972825"/>
            <a:ext cx="8807100" cy="4005000"/>
          </a:xfrm>
          <a:prstGeom prst="rect">
            <a:avLst/>
          </a:prstGeom>
        </p:spPr>
        <p:txBody>
          <a:bodyPr anchorCtr="0" anchor="t" bIns="91425" lIns="91425" rIns="91425" tIns="91425">
            <a:noAutofit/>
          </a:bodyPr>
          <a:lstStyle/>
          <a:p>
            <a:pPr indent="-355600" lvl="0" marL="457200" rtl="0">
              <a:spcBef>
                <a:spcPts val="0"/>
              </a:spcBef>
              <a:buSzPct val="100000"/>
            </a:pPr>
            <a:r>
              <a:rPr lang="it" sz="2000"/>
              <a:t>Assegnamento reminder di spesa</a:t>
            </a:r>
          </a:p>
          <a:p>
            <a:pPr indent="-355600" lvl="1" marL="914400" rtl="0">
              <a:spcBef>
                <a:spcPts val="0"/>
              </a:spcBef>
              <a:buSzPct val="100000"/>
            </a:pPr>
            <a:r>
              <a:rPr lang="it" sz="2000"/>
              <a:t>Possibilità di assegnare ad un utente di un gruppo una spesa ancora da fare</a:t>
            </a:r>
          </a:p>
          <a:p>
            <a:pPr indent="-355600" lvl="0" marL="457200" rtl="0">
              <a:spcBef>
                <a:spcPts val="0"/>
              </a:spcBef>
              <a:buSzPct val="100000"/>
            </a:pPr>
            <a:r>
              <a:rPr lang="it" sz="2000"/>
              <a:t>Login tramite Social Network</a:t>
            </a:r>
          </a:p>
          <a:p>
            <a:pPr indent="-355600" lvl="1" marL="914400" rtl="0">
              <a:spcBef>
                <a:spcPts val="0"/>
              </a:spcBef>
              <a:buSzPct val="100000"/>
            </a:pPr>
            <a:r>
              <a:rPr lang="it" sz="2000"/>
              <a:t>Possibilità di iscriversi al servizio tramite un proprio account già esistente di un social network (Facebook, Twitter, Google +)</a:t>
            </a:r>
          </a:p>
          <a:p>
            <a:pPr indent="-355600" lvl="0" marL="457200" rtl="0">
              <a:spcBef>
                <a:spcPts val="0"/>
              </a:spcBef>
              <a:buSzPct val="100000"/>
            </a:pPr>
            <a:r>
              <a:rPr lang="it" sz="2000"/>
              <a:t>Rendere asincrono aggiornamento dati client</a:t>
            </a:r>
          </a:p>
          <a:p>
            <a:pPr indent="-355600" lvl="1" marL="914400" rtl="0">
              <a:spcBef>
                <a:spcPts val="0"/>
              </a:spcBef>
              <a:buSzPct val="100000"/>
            </a:pPr>
            <a:r>
              <a:rPr lang="it" sz="2000"/>
              <a:t>Invece che aggiornare i dati all’apertura dell’applicazione, usare messaggi asincroni per notificare all’applicazione modifiche eseguite da altri utenti, in modo da avere sempre i dati locali aggiornati.</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Possibili estensioni (2)</a:t>
            </a:r>
          </a:p>
        </p:txBody>
      </p:sp>
      <p:sp>
        <p:nvSpPr>
          <p:cNvPr id="229" name="Shape 229"/>
          <p:cNvSpPr txBox="1"/>
          <p:nvPr>
            <p:ph idx="1" type="body"/>
          </p:nvPr>
        </p:nvSpPr>
        <p:spPr>
          <a:xfrm>
            <a:off x="168450" y="972825"/>
            <a:ext cx="8807100" cy="4005000"/>
          </a:xfrm>
          <a:prstGeom prst="rect">
            <a:avLst/>
          </a:prstGeom>
        </p:spPr>
        <p:txBody>
          <a:bodyPr anchorCtr="0" anchor="t" bIns="91425" lIns="91425" rIns="91425" tIns="91425">
            <a:noAutofit/>
          </a:bodyPr>
          <a:lstStyle/>
          <a:p>
            <a:pPr indent="-355600" lvl="0" marL="457200" rtl="0">
              <a:spcBef>
                <a:spcPts val="0"/>
              </a:spcBef>
              <a:buSzPct val="100000"/>
            </a:pPr>
            <a:r>
              <a:rPr lang="it" sz="2000"/>
              <a:t>Migliorare cache</a:t>
            </a:r>
          </a:p>
          <a:p>
            <a:pPr indent="-355600" lvl="1" marL="914400" rtl="0">
              <a:spcBef>
                <a:spcPts val="0"/>
              </a:spcBef>
              <a:buSzPct val="100000"/>
            </a:pPr>
            <a:r>
              <a:rPr lang="it" sz="2000"/>
              <a:t>Notificare dal server in maniera asincrona se un’immagine viene aggiornata: il client non deve fare controlli e sa già quali foto richiedere all’avvio.</a:t>
            </a:r>
          </a:p>
          <a:p>
            <a:pPr indent="-355600" lvl="0" marL="457200" rtl="0">
              <a:spcBef>
                <a:spcPts val="0"/>
              </a:spcBef>
              <a:buSzPct val="100000"/>
            </a:pPr>
            <a:r>
              <a:rPr lang="it" sz="2000"/>
              <a:t>Pagamento con Paypal</a:t>
            </a:r>
          </a:p>
          <a:p>
            <a:pPr indent="-355600" lvl="1" marL="914400" rtl="0">
              <a:spcBef>
                <a:spcPts val="0"/>
              </a:spcBef>
              <a:buSzPct val="100000"/>
            </a:pPr>
            <a:r>
              <a:rPr lang="it" sz="2000"/>
              <a:t>Possibilità di saldare i propri debiti con un pagamento via Paypal.</a:t>
            </a:r>
          </a:p>
          <a:p>
            <a:pPr indent="-355600" lvl="0" marL="457200" rtl="0">
              <a:spcBef>
                <a:spcPts val="0"/>
              </a:spcBef>
              <a:buSzPct val="100000"/>
            </a:pPr>
            <a:r>
              <a:rPr lang="it" sz="2000"/>
              <a:t>Selezione multipla</a:t>
            </a:r>
          </a:p>
          <a:p>
            <a:pPr indent="-355600" lvl="1" marL="914400" rtl="0">
              <a:spcBef>
                <a:spcPts val="0"/>
              </a:spcBef>
              <a:buSzPct val="100000"/>
            </a:pPr>
            <a:r>
              <a:rPr lang="it" sz="2000"/>
              <a:t>Aggiunta della selezione multipla in tutti gli elenchi dell’applicazione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Grazie per l’attenzione</a:t>
            </a:r>
          </a:p>
        </p:txBody>
      </p:sp>
      <p:pic>
        <p:nvPicPr>
          <p:cNvPr descr="LaunchScreenLandscapeIOS.png" id="235" name="Shape 235"/>
          <p:cNvPicPr preferRelativeResize="0"/>
          <p:nvPr/>
        </p:nvPicPr>
        <p:blipFill rotWithShape="1">
          <a:blip r:embed="rId3">
            <a:alphaModFix/>
          </a:blip>
          <a:srcRect b="0" l="5177" r="0" t="0"/>
          <a:stretch/>
        </p:blipFill>
        <p:spPr>
          <a:xfrm>
            <a:off x="3330149" y="663300"/>
            <a:ext cx="2627050" cy="1444724"/>
          </a:xfrm>
          <a:prstGeom prst="rect">
            <a:avLst/>
          </a:prstGeom>
          <a:noFill/>
          <a:ln>
            <a:noFill/>
          </a:ln>
        </p:spPr>
      </p:pic>
      <p:sp>
        <p:nvSpPr>
          <p:cNvPr id="236" name="Shape 236"/>
          <p:cNvSpPr txBox="1"/>
          <p:nvPr>
            <p:ph idx="1" type="body"/>
          </p:nvPr>
        </p:nvSpPr>
        <p:spPr>
          <a:xfrm>
            <a:off x="0" y="2267175"/>
            <a:ext cx="9144000" cy="572700"/>
          </a:xfrm>
          <a:prstGeom prst="rect">
            <a:avLst/>
          </a:prstGeom>
        </p:spPr>
        <p:txBody>
          <a:bodyPr anchorCtr="0" anchor="t" bIns="91425" lIns="91425" rIns="91425" tIns="91425">
            <a:noAutofit/>
          </a:bodyPr>
          <a:lstStyle/>
          <a:p>
            <a:pPr lvl="0" marR="0" rtl="0" algn="ctr">
              <a:lnSpc>
                <a:spcPct val="115000"/>
              </a:lnSpc>
              <a:spcBef>
                <a:spcPts val="0"/>
              </a:spcBef>
              <a:spcAft>
                <a:spcPts val="1600"/>
              </a:spcAft>
              <a:buNone/>
            </a:pPr>
            <a:r>
              <a:rPr lang="it" sz="2000"/>
              <a:t>Contatti:</a:t>
            </a:r>
          </a:p>
        </p:txBody>
      </p:sp>
      <p:sp>
        <p:nvSpPr>
          <p:cNvPr id="237" name="Shape 237"/>
          <p:cNvSpPr txBox="1"/>
          <p:nvPr>
            <p:ph idx="1" type="body"/>
          </p:nvPr>
        </p:nvSpPr>
        <p:spPr>
          <a:xfrm>
            <a:off x="421975" y="2839875"/>
            <a:ext cx="8291100" cy="2018400"/>
          </a:xfrm>
          <a:prstGeom prst="rect">
            <a:avLst/>
          </a:prstGeom>
        </p:spPr>
        <p:txBody>
          <a:bodyPr anchorCtr="0" anchor="t" bIns="91425" lIns="91425" rIns="91425" tIns="91425">
            <a:noAutofit/>
          </a:bodyPr>
          <a:lstStyle/>
          <a:p>
            <a:pPr lvl="0" marR="0" rtl="0">
              <a:lnSpc>
                <a:spcPct val="115000"/>
              </a:lnSpc>
              <a:spcBef>
                <a:spcPts val="0"/>
              </a:spcBef>
              <a:spcAft>
                <a:spcPts val="1600"/>
              </a:spcAft>
              <a:buNone/>
            </a:pPr>
            <a:r>
              <a:rPr lang="it"/>
              <a:t>Sito Web: 	</a:t>
            </a:r>
            <a:r>
              <a:rPr lang="it" sz="2000" u="sng">
                <a:solidFill>
                  <a:schemeClr val="hlink"/>
                </a:solidFill>
                <a:hlinkClick r:id="rId4"/>
              </a:rPr>
              <a:t>https://walli.ddns.net</a:t>
            </a:r>
          </a:p>
          <a:p>
            <a:pPr lvl="0" marR="0" rtl="0">
              <a:lnSpc>
                <a:spcPct val="115000"/>
              </a:lnSpc>
              <a:spcBef>
                <a:spcPts val="0"/>
              </a:spcBef>
              <a:spcAft>
                <a:spcPts val="1600"/>
              </a:spcAft>
              <a:buNone/>
            </a:pPr>
            <a:r>
              <a:rPr lang="it" sz="2000"/>
              <a:t>Email: 		</a:t>
            </a:r>
            <a:r>
              <a:rPr lang="it" sz="2000" u="sng">
                <a:solidFill>
                  <a:schemeClr val="hlink"/>
                </a:solidFill>
                <a:hlinkClick r:id="rId5"/>
              </a:rPr>
              <a:t>davidequadrelli@walli.ddns.net</a:t>
            </a:r>
            <a:br>
              <a:rPr lang="it" sz="2000"/>
            </a:br>
            <a:r>
              <a:rPr lang="it" sz="2000"/>
              <a:t>			</a:t>
            </a:r>
            <a:r>
              <a:rPr lang="it" sz="2000" u="sng">
                <a:solidFill>
                  <a:schemeClr val="hlink"/>
                </a:solidFill>
                <a:hlinkClick r:id="rId6"/>
              </a:rPr>
              <a:t>davide.quadrelli2@studio.unibo.it</a:t>
            </a:r>
          </a:p>
          <a:p>
            <a:pPr lvl="0" marR="0" rtl="0">
              <a:lnSpc>
                <a:spcPct val="115000"/>
              </a:lnSpc>
              <a:spcBef>
                <a:spcPts val="0"/>
              </a:spcBef>
              <a:spcAft>
                <a:spcPts val="1600"/>
              </a:spcAft>
              <a:buNone/>
            </a:pPr>
            <a:r>
              <a:t/>
            </a:r>
            <a:endParaRPr sz="2000"/>
          </a:p>
          <a:p>
            <a:pPr lvl="0" marR="0" rtl="0">
              <a:lnSpc>
                <a:spcPct val="115000"/>
              </a:lnSpc>
              <a:spcBef>
                <a:spcPts val="0"/>
              </a:spcBef>
              <a:spcAft>
                <a:spcPts val="160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Funzionalità (1)</a:t>
            </a:r>
          </a:p>
        </p:txBody>
      </p:sp>
      <p:sp>
        <p:nvSpPr>
          <p:cNvPr id="70" name="Shape 70"/>
          <p:cNvSpPr txBox="1"/>
          <p:nvPr>
            <p:ph idx="1" type="body"/>
          </p:nvPr>
        </p:nvSpPr>
        <p:spPr>
          <a:xfrm>
            <a:off x="311700" y="1152475"/>
            <a:ext cx="39453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it"/>
              <a:t>L’applicazione prevede la registrazione di un account gratuito.</a:t>
            </a:r>
          </a:p>
          <a:p>
            <a:pPr lvl="0">
              <a:spcBef>
                <a:spcPts val="0"/>
              </a:spcBef>
              <a:buClr>
                <a:schemeClr val="dk1"/>
              </a:buClr>
              <a:buSzPct val="61111"/>
              <a:buFont typeface="Arial"/>
              <a:buNone/>
            </a:pPr>
            <a:r>
              <a:rPr lang="it"/>
              <a:t>Una volta iscritti, è possibile creare o essere inseriti in dei gruppi di persone.</a:t>
            </a:r>
          </a:p>
          <a:p>
            <a:pPr lvl="0" rtl="0">
              <a:spcBef>
                <a:spcPts val="0"/>
              </a:spcBef>
              <a:buClr>
                <a:schemeClr val="dk1"/>
              </a:buClr>
              <a:buSzPct val="61111"/>
              <a:buFont typeface="Arial"/>
              <a:buNone/>
            </a:pPr>
            <a:r>
              <a:rPr lang="it"/>
              <a:t>In ogni gruppo sono gestite le spese.</a:t>
            </a:r>
          </a:p>
        </p:txBody>
      </p:sp>
      <p:pic>
        <p:nvPicPr>
          <p:cNvPr descr="3.png" id="71" name="Shape 71"/>
          <p:cNvPicPr preferRelativeResize="0"/>
          <p:nvPr/>
        </p:nvPicPr>
        <p:blipFill rotWithShape="1">
          <a:blip r:embed="rId3">
            <a:alphaModFix/>
          </a:blip>
          <a:srcRect b="0" l="0" r="0" t="0"/>
          <a:stretch/>
        </p:blipFill>
        <p:spPr>
          <a:xfrm>
            <a:off x="6137025" y="204950"/>
            <a:ext cx="3006976" cy="484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Funzionalità (2)</a:t>
            </a:r>
          </a:p>
        </p:txBody>
      </p:sp>
      <p:sp>
        <p:nvSpPr>
          <p:cNvPr id="77" name="Shape 77"/>
          <p:cNvSpPr txBox="1"/>
          <p:nvPr>
            <p:ph idx="1" type="body"/>
          </p:nvPr>
        </p:nvSpPr>
        <p:spPr>
          <a:xfrm>
            <a:off x="3130125" y="1128050"/>
            <a:ext cx="3006900" cy="3461700"/>
          </a:xfrm>
          <a:prstGeom prst="rect">
            <a:avLst/>
          </a:prstGeom>
        </p:spPr>
        <p:txBody>
          <a:bodyPr anchorCtr="0" anchor="t" bIns="91425" lIns="91425" rIns="91425" tIns="91425">
            <a:noAutofit/>
          </a:bodyPr>
          <a:lstStyle/>
          <a:p>
            <a:pPr lvl="0">
              <a:spcBef>
                <a:spcPts val="0"/>
              </a:spcBef>
              <a:buNone/>
            </a:pPr>
            <a:r>
              <a:rPr lang="it"/>
              <a:t>All’interno del gruppo si possono inserire le spese fatte e promemoria per spese ancora da eseguire.</a:t>
            </a:r>
          </a:p>
          <a:p>
            <a:pPr lvl="0" rtl="0">
              <a:spcBef>
                <a:spcPts val="0"/>
              </a:spcBef>
              <a:buNone/>
            </a:pPr>
            <a:r>
              <a:rPr lang="it"/>
              <a:t>L’applicazione calcola per ogni utente quanti soldi deve dare o ricevere dagli altri.</a:t>
            </a:r>
          </a:p>
        </p:txBody>
      </p:sp>
      <p:pic>
        <p:nvPicPr>
          <p:cNvPr descr="4.png" id="78" name="Shape 78"/>
          <p:cNvPicPr preferRelativeResize="0"/>
          <p:nvPr/>
        </p:nvPicPr>
        <p:blipFill rotWithShape="1">
          <a:blip r:embed="rId3">
            <a:alphaModFix/>
          </a:blip>
          <a:srcRect b="0" l="0" r="0" t="0"/>
          <a:stretch/>
        </p:blipFill>
        <p:spPr>
          <a:xfrm>
            <a:off x="6137025" y="204950"/>
            <a:ext cx="3006976" cy="4845199"/>
          </a:xfrm>
          <a:prstGeom prst="rect">
            <a:avLst/>
          </a:prstGeom>
          <a:noFill/>
          <a:ln>
            <a:noFill/>
          </a:ln>
        </p:spPr>
      </p:pic>
      <p:pic>
        <p:nvPicPr>
          <p:cNvPr descr="4.png" id="79" name="Shape 79"/>
          <p:cNvPicPr preferRelativeResize="0"/>
          <p:nvPr/>
        </p:nvPicPr>
        <p:blipFill rotWithShape="1">
          <a:blip r:embed="rId4">
            <a:alphaModFix/>
          </a:blip>
          <a:srcRect b="0" l="0" r="0" t="0"/>
          <a:stretch/>
        </p:blipFill>
        <p:spPr>
          <a:xfrm>
            <a:off x="0" y="225347"/>
            <a:ext cx="3006976" cy="48452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Funzionalità (3)</a:t>
            </a:r>
          </a:p>
        </p:txBody>
      </p:sp>
      <p:sp>
        <p:nvSpPr>
          <p:cNvPr id="85" name="Shape 85"/>
          <p:cNvSpPr txBox="1"/>
          <p:nvPr>
            <p:ph idx="1" type="body"/>
          </p:nvPr>
        </p:nvSpPr>
        <p:spPr>
          <a:xfrm>
            <a:off x="311700" y="1152475"/>
            <a:ext cx="3945300"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Nel momento in cui si ricevono i soldi, è possibile segnalare tale debito come saldato.</a:t>
            </a:r>
          </a:p>
          <a:p>
            <a:pPr lvl="0" rtl="0">
              <a:spcBef>
                <a:spcPts val="0"/>
              </a:spcBef>
              <a:buClr>
                <a:schemeClr val="dk1"/>
              </a:buClr>
              <a:buSzPct val="61111"/>
              <a:buFont typeface="Arial"/>
              <a:buNone/>
            </a:pPr>
            <a:r>
              <a:rPr lang="it"/>
              <a:t>Si può pagare il debito di un singolo gruppo o quello totale verso una persona (cioè considerando tutti i gruppi comuni).</a:t>
            </a:r>
          </a:p>
        </p:txBody>
      </p:sp>
      <p:pic>
        <p:nvPicPr>
          <p:cNvPr descr="5.png" id="86" name="Shape 86"/>
          <p:cNvPicPr preferRelativeResize="0"/>
          <p:nvPr/>
        </p:nvPicPr>
        <p:blipFill rotWithShape="1">
          <a:blip r:embed="rId3">
            <a:alphaModFix/>
          </a:blip>
          <a:srcRect b="0" l="0" r="0" t="0"/>
          <a:stretch/>
        </p:blipFill>
        <p:spPr>
          <a:xfrm>
            <a:off x="6137025" y="204950"/>
            <a:ext cx="3006976" cy="484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Funzionalità (4)</a:t>
            </a:r>
          </a:p>
        </p:txBody>
      </p:sp>
      <p:sp>
        <p:nvSpPr>
          <p:cNvPr id="92" name="Shape 92"/>
          <p:cNvSpPr txBox="1"/>
          <p:nvPr>
            <p:ph idx="1" type="body"/>
          </p:nvPr>
        </p:nvSpPr>
        <p:spPr>
          <a:xfrm>
            <a:off x="311700" y="1017725"/>
            <a:ext cx="3945300" cy="17379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Sono disponibili due grafici per consentire all’utente di conoscere la propria situazione finanziaria e di poter vedere l’andamento storico delle proprie entrate ed uscite.</a:t>
            </a:r>
          </a:p>
        </p:txBody>
      </p:sp>
      <p:pic>
        <p:nvPicPr>
          <p:cNvPr descr="6.png" id="93" name="Shape 93"/>
          <p:cNvPicPr preferRelativeResize="0"/>
          <p:nvPr/>
        </p:nvPicPr>
        <p:blipFill rotWithShape="1">
          <a:blip r:embed="rId3">
            <a:alphaModFix/>
          </a:blip>
          <a:srcRect b="0" l="0" r="0" t="2874"/>
          <a:stretch/>
        </p:blipFill>
        <p:spPr>
          <a:xfrm>
            <a:off x="4958799" y="1017725"/>
            <a:ext cx="3393125" cy="2627375"/>
          </a:xfrm>
          <a:prstGeom prst="rect">
            <a:avLst/>
          </a:prstGeom>
          <a:noFill/>
          <a:ln>
            <a:noFill/>
          </a:ln>
        </p:spPr>
      </p:pic>
      <p:pic>
        <p:nvPicPr>
          <p:cNvPr descr="6.1.png" id="94" name="Shape 94"/>
          <p:cNvPicPr preferRelativeResize="0"/>
          <p:nvPr/>
        </p:nvPicPr>
        <p:blipFill>
          <a:blip r:embed="rId4">
            <a:alphaModFix/>
          </a:blip>
          <a:stretch>
            <a:fillRect/>
          </a:stretch>
        </p:blipFill>
        <p:spPr>
          <a:xfrm>
            <a:off x="311700" y="2755625"/>
            <a:ext cx="2827951" cy="23173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Funzionalità (5)</a:t>
            </a:r>
          </a:p>
        </p:txBody>
      </p:sp>
      <p:sp>
        <p:nvSpPr>
          <p:cNvPr id="100" name="Shape 100"/>
          <p:cNvSpPr txBox="1"/>
          <p:nvPr>
            <p:ph idx="1" type="body"/>
          </p:nvPr>
        </p:nvSpPr>
        <p:spPr>
          <a:xfrm>
            <a:off x="311700" y="1754850"/>
            <a:ext cx="3945300" cy="1745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Quando un’utente esegue un’operazione che ci riguarda, gli altri membri del gruppo ricevono una notifica push, anche quando l’applicazione non è in esecuzione.</a:t>
            </a:r>
          </a:p>
        </p:txBody>
      </p:sp>
      <p:pic>
        <p:nvPicPr>
          <p:cNvPr descr="Screenshot (15 lug 2016 2-47-47 PM)_framed.png" id="101" name="Shape 101"/>
          <p:cNvPicPr preferRelativeResize="0"/>
          <p:nvPr/>
        </p:nvPicPr>
        <p:blipFill rotWithShape="1">
          <a:blip r:embed="rId3">
            <a:alphaModFix/>
          </a:blip>
          <a:srcRect b="2006" l="0" r="0" t="2006"/>
          <a:stretch/>
        </p:blipFill>
        <p:spPr>
          <a:xfrm>
            <a:off x="6009806" y="-76200"/>
            <a:ext cx="3294869" cy="5309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Design</a:t>
            </a:r>
          </a:p>
        </p:txBody>
      </p:sp>
      <p:sp>
        <p:nvSpPr>
          <p:cNvPr id="107" name="Shape 107"/>
          <p:cNvSpPr txBox="1"/>
          <p:nvPr>
            <p:ph idx="1" type="body"/>
          </p:nvPr>
        </p:nvSpPr>
        <p:spPr>
          <a:xfrm>
            <a:off x="311700" y="1754850"/>
            <a:ext cx="3945300" cy="1745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L’applicazione segue il Material Design, per poter dare familiarità con l’interfaccia agli utenti Android.</a:t>
            </a:r>
          </a:p>
        </p:txBody>
      </p:sp>
      <p:pic>
        <p:nvPicPr>
          <p:cNvPr descr="7.png" id="108" name="Shape 108"/>
          <p:cNvPicPr preferRelativeResize="0"/>
          <p:nvPr/>
        </p:nvPicPr>
        <p:blipFill rotWithShape="1">
          <a:blip r:embed="rId3">
            <a:alphaModFix/>
          </a:blip>
          <a:srcRect b="0" l="0" r="0" t="0"/>
          <a:stretch/>
        </p:blipFill>
        <p:spPr>
          <a:xfrm>
            <a:off x="6122800" y="212399"/>
            <a:ext cx="3021198" cy="486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0" y="0"/>
            <a:ext cx="9144000" cy="572700"/>
          </a:xfrm>
          <a:prstGeom prst="rect">
            <a:avLst/>
          </a:prstGeom>
        </p:spPr>
        <p:txBody>
          <a:bodyPr anchorCtr="0" anchor="t" bIns="91425" lIns="91425" rIns="91425" tIns="91425">
            <a:noAutofit/>
          </a:bodyPr>
          <a:lstStyle/>
          <a:p>
            <a:pPr lvl="0" rtl="0" algn="ctr">
              <a:spcBef>
                <a:spcPts val="0"/>
              </a:spcBef>
              <a:buNone/>
            </a:pPr>
            <a:r>
              <a:rPr lang="it">
                <a:solidFill>
                  <a:srgbClr val="FF5722"/>
                </a:solidFill>
              </a:rPr>
              <a:t>Requisiti</a:t>
            </a:r>
          </a:p>
        </p:txBody>
      </p:sp>
      <p:sp>
        <p:nvSpPr>
          <p:cNvPr id="114" name="Shape 114"/>
          <p:cNvSpPr txBox="1"/>
          <p:nvPr>
            <p:ph idx="1" type="body"/>
          </p:nvPr>
        </p:nvSpPr>
        <p:spPr>
          <a:xfrm>
            <a:off x="311700" y="572700"/>
            <a:ext cx="4684800" cy="1349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it"/>
              <a:t>Walli funziona su dispositivi con versioni di Android 4.1.2 o maggiori: questo per poter raggiungere la maggioranza dei dispositivi in commercio.</a:t>
            </a:r>
          </a:p>
          <a:p>
            <a:pPr lvl="0" rtl="0">
              <a:spcBef>
                <a:spcPts val="0"/>
              </a:spcBef>
              <a:buClr>
                <a:schemeClr val="dk1"/>
              </a:buClr>
              <a:buSzPct val="61111"/>
              <a:buFont typeface="Arial"/>
              <a:buNone/>
            </a:pPr>
            <a:r>
              <a:t/>
            </a:r>
            <a:endParaRPr/>
          </a:p>
        </p:txBody>
      </p:sp>
      <p:pic>
        <p:nvPicPr>
          <p:cNvPr descr="jelly_bean.png" id="115" name="Shape 115"/>
          <p:cNvPicPr preferRelativeResize="0"/>
          <p:nvPr/>
        </p:nvPicPr>
        <p:blipFill>
          <a:blip r:embed="rId3">
            <a:alphaModFix/>
          </a:blip>
          <a:stretch>
            <a:fillRect/>
          </a:stretch>
        </p:blipFill>
        <p:spPr>
          <a:xfrm>
            <a:off x="5614925" y="171600"/>
            <a:ext cx="1521150" cy="2151899"/>
          </a:xfrm>
          <a:prstGeom prst="rect">
            <a:avLst/>
          </a:prstGeom>
          <a:noFill/>
          <a:ln>
            <a:noFill/>
          </a:ln>
        </p:spPr>
      </p:pic>
      <p:pic>
        <p:nvPicPr>
          <p:cNvPr descr="kit_kat.png" id="116" name="Shape 116"/>
          <p:cNvPicPr preferRelativeResize="0"/>
          <p:nvPr/>
        </p:nvPicPr>
        <p:blipFill>
          <a:blip r:embed="rId4">
            <a:alphaModFix/>
          </a:blip>
          <a:stretch>
            <a:fillRect/>
          </a:stretch>
        </p:blipFill>
        <p:spPr>
          <a:xfrm>
            <a:off x="7350249" y="223199"/>
            <a:ext cx="1521150" cy="2048701"/>
          </a:xfrm>
          <a:prstGeom prst="rect">
            <a:avLst/>
          </a:prstGeom>
          <a:noFill/>
          <a:ln>
            <a:noFill/>
          </a:ln>
        </p:spPr>
      </p:pic>
      <p:pic>
        <p:nvPicPr>
          <p:cNvPr descr="lollipop.png" id="117" name="Shape 117"/>
          <p:cNvPicPr preferRelativeResize="0"/>
          <p:nvPr/>
        </p:nvPicPr>
        <p:blipFill>
          <a:blip r:embed="rId5">
            <a:alphaModFix/>
          </a:blip>
          <a:stretch>
            <a:fillRect/>
          </a:stretch>
        </p:blipFill>
        <p:spPr>
          <a:xfrm>
            <a:off x="5076900" y="2359762"/>
            <a:ext cx="2232275" cy="2232275"/>
          </a:xfrm>
          <a:prstGeom prst="rect">
            <a:avLst/>
          </a:prstGeom>
          <a:noFill/>
          <a:ln>
            <a:noFill/>
          </a:ln>
        </p:spPr>
      </p:pic>
      <p:pic>
        <p:nvPicPr>
          <p:cNvPr descr="marshmallow.png" id="118" name="Shape 118"/>
          <p:cNvPicPr preferRelativeResize="0"/>
          <p:nvPr/>
        </p:nvPicPr>
        <p:blipFill>
          <a:blip r:embed="rId6">
            <a:alphaModFix/>
          </a:blip>
          <a:stretch>
            <a:fillRect/>
          </a:stretch>
        </p:blipFill>
        <p:spPr>
          <a:xfrm>
            <a:off x="7309175" y="2399950"/>
            <a:ext cx="1744200" cy="2151900"/>
          </a:xfrm>
          <a:prstGeom prst="rect">
            <a:avLst/>
          </a:prstGeom>
          <a:noFill/>
          <a:ln>
            <a:noFill/>
          </a:ln>
        </p:spPr>
      </p:pic>
      <p:pic>
        <p:nvPicPr>
          <p:cNvPr descr="grafico_distribuzione.png" id="119" name="Shape 119"/>
          <p:cNvPicPr preferRelativeResize="0"/>
          <p:nvPr/>
        </p:nvPicPr>
        <p:blipFill>
          <a:blip r:embed="rId7">
            <a:alphaModFix/>
          </a:blip>
          <a:stretch>
            <a:fillRect/>
          </a:stretch>
        </p:blipFill>
        <p:spPr>
          <a:xfrm>
            <a:off x="311700" y="1922400"/>
            <a:ext cx="2522775" cy="3107000"/>
          </a:xfrm>
          <a:prstGeom prst="rect">
            <a:avLst/>
          </a:prstGeom>
          <a:noFill/>
          <a:ln>
            <a:noFill/>
          </a:ln>
        </p:spPr>
      </p:pic>
      <p:sp>
        <p:nvSpPr>
          <p:cNvPr id="120" name="Shape 120"/>
          <p:cNvSpPr txBox="1"/>
          <p:nvPr>
            <p:ph idx="1" type="body"/>
          </p:nvPr>
        </p:nvSpPr>
        <p:spPr>
          <a:xfrm>
            <a:off x="2834475" y="2693925"/>
            <a:ext cx="2609400" cy="1349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it"/>
              <a:t>← I dispositivi con API comprese fra 16 e 23 sono il 96% del totale</a:t>
            </a:r>
          </a:p>
        </p:txBody>
      </p:sp>
      <p:sp>
        <p:nvSpPr>
          <p:cNvPr id="121" name="Shape 121"/>
          <p:cNvSpPr txBox="1"/>
          <p:nvPr>
            <p:ph idx="1" type="body"/>
          </p:nvPr>
        </p:nvSpPr>
        <p:spPr>
          <a:xfrm>
            <a:off x="2834475" y="4679900"/>
            <a:ext cx="6309600" cy="463500"/>
          </a:xfrm>
          <a:prstGeom prst="rect">
            <a:avLst/>
          </a:prstGeom>
        </p:spPr>
        <p:txBody>
          <a:bodyPr anchorCtr="0" anchor="t" bIns="91425" lIns="91425" rIns="91425" tIns="91425">
            <a:noAutofit/>
          </a:bodyPr>
          <a:lstStyle/>
          <a:p>
            <a:pPr lvl="0" rtl="0">
              <a:spcBef>
                <a:spcPts val="0"/>
              </a:spcBef>
              <a:buClr>
                <a:schemeClr val="dk1"/>
              </a:buClr>
              <a:buSzPct val="110000"/>
              <a:buFont typeface="Arial"/>
              <a:buNone/>
            </a:pPr>
            <a:r>
              <a:rPr lang="it" sz="1000"/>
              <a:t>fonte: http://www.tuttoandroid.net/android/distribuzione-android-di-giugno-marshmallow-supera-il-10-384159/</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